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18"/>
  </p:notesMasterIdLst>
  <p:sldIdLst>
    <p:sldId id="1864" r:id="rId5"/>
    <p:sldId id="1846" r:id="rId6"/>
    <p:sldId id="1845" r:id="rId7"/>
    <p:sldId id="1848" r:id="rId8"/>
    <p:sldId id="1868" r:id="rId9"/>
    <p:sldId id="1849" r:id="rId10"/>
    <p:sldId id="1869" r:id="rId11"/>
    <p:sldId id="1866" r:id="rId12"/>
    <p:sldId id="1852" r:id="rId13"/>
    <p:sldId id="1865" r:id="rId14"/>
    <p:sldId id="1858" r:id="rId15"/>
    <p:sldId id="1867" r:id="rId16"/>
    <p:sldId id="1870" r:id="rId1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24" autoAdjust="0"/>
  </p:normalViewPr>
  <p:slideViewPr>
    <p:cSldViewPr snapToGrid="0">
      <p:cViewPr varScale="1">
        <p:scale>
          <a:sx n="73" d="100"/>
          <a:sy n="73" d="100"/>
        </p:scale>
        <p:origin x="404" y="36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814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40931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DB60B1-BEF5-4848-BB02-98EBFE355C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42012" y="2766219"/>
            <a:ext cx="6070719" cy="2502467"/>
          </a:xfrm>
        </p:spPr>
        <p:txBody>
          <a:bodyPr anchor="ctr">
            <a:noAutofit/>
          </a:bodyPr>
          <a:lstStyle/>
          <a:p>
            <a:r>
              <a:rPr lang="en-US" altLang="en-US" sz="5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</a:t>
            </a:r>
            <a:br>
              <a:rPr lang="en-US" altLang="en-US" sz="5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5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Python</a:t>
            </a:r>
            <a:endParaRPr lang="en-US" alt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2AD8E-4C7C-4A1B-89B1-9A0997F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Bar Plots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8ACB1-6D36-496B-91DD-D1C3128C1C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Presents the calculated value with the rectangular bars with lengths proportional to the 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compare set of data between different groups.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58EAB-420D-79DA-3E2E-6E300A573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80" y="4095260"/>
            <a:ext cx="5520839" cy="1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2967629"/>
            <a:ext cx="9141397" cy="184665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Seaborn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36B3A-558B-413E-877B-7275290A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60" y="132486"/>
            <a:ext cx="6477000" cy="82545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75CE5-70A2-411D-881E-7B75B8293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0907" y="1077512"/>
            <a:ext cx="2368006" cy="376646"/>
          </a:xfrm>
        </p:spPr>
        <p:txBody>
          <a:bodyPr/>
          <a:lstStyle/>
          <a:p>
            <a:r>
              <a:rPr lang="en-IN" altLang="en-US" sz="2400" dirty="0"/>
              <a:t>Scatter Plot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0EE6E-6F3D-7A0D-982A-482F1AA51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821" y="2936742"/>
            <a:ext cx="6167985" cy="984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00CDDF-6C71-3F92-FDE2-A8B3841A5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821" y="1524339"/>
            <a:ext cx="5654179" cy="895396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FE7AB67-064F-C5FB-F953-E000330679FB}"/>
              </a:ext>
            </a:extLst>
          </p:cNvPr>
          <p:cNvSpPr txBox="1">
            <a:spLocks/>
          </p:cNvSpPr>
          <p:nvPr/>
        </p:nvSpPr>
        <p:spPr>
          <a:xfrm>
            <a:off x="5013821" y="2419735"/>
            <a:ext cx="6375539" cy="3931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N" altLang="en-US" b="0" dirty="0"/>
              <a:t>For including two different categories</a:t>
            </a:r>
            <a:endParaRPr lang="en-US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1CAEAB-0185-92DF-1E83-5C13BF079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821" y="4438266"/>
            <a:ext cx="6167985" cy="318045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DC1109B-DD7E-FD7A-4C87-9E5E4117F567}"/>
              </a:ext>
            </a:extLst>
          </p:cNvPr>
          <p:cNvSpPr txBox="1">
            <a:spLocks/>
          </p:cNvSpPr>
          <p:nvPr/>
        </p:nvSpPr>
        <p:spPr>
          <a:xfrm>
            <a:off x="5013821" y="3955356"/>
            <a:ext cx="2368006" cy="3766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N" altLang="en-US" sz="2400" dirty="0"/>
              <a:t>Bar Plot</a:t>
            </a:r>
            <a:endParaRPr lang="en-US" sz="24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75C6BD5-D524-05F1-E0F7-7BC65627A04B}"/>
              </a:ext>
            </a:extLst>
          </p:cNvPr>
          <p:cNvSpPr txBox="1">
            <a:spLocks/>
          </p:cNvSpPr>
          <p:nvPr/>
        </p:nvSpPr>
        <p:spPr>
          <a:xfrm>
            <a:off x="5100907" y="4764284"/>
            <a:ext cx="2368006" cy="3766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N" altLang="en-US" sz="2400" dirty="0"/>
              <a:t>Histogram</a:t>
            </a:r>
            <a:endParaRPr lang="en-US" sz="24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E53768-18B7-E287-2FEE-8D23763D7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267" y="5273320"/>
            <a:ext cx="5505733" cy="42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2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36B3A-558B-413E-877B-7275290A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2360" y="132486"/>
            <a:ext cx="6477000" cy="82545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Plots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75CE5-70A2-411D-881E-7B75B82931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00907" y="1077512"/>
            <a:ext cx="5741264" cy="376646"/>
          </a:xfrm>
        </p:spPr>
        <p:txBody>
          <a:bodyPr/>
          <a:lstStyle/>
          <a:p>
            <a:r>
              <a:rPr lang="en-IN" altLang="en-US" sz="2400" dirty="0"/>
              <a:t>Box and Whisker Plot</a:t>
            </a:r>
            <a:endParaRPr lang="en-US" sz="240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DC1109B-DD7E-FD7A-4C87-9E5E4117F567}"/>
              </a:ext>
            </a:extLst>
          </p:cNvPr>
          <p:cNvSpPr txBox="1">
            <a:spLocks/>
          </p:cNvSpPr>
          <p:nvPr/>
        </p:nvSpPr>
        <p:spPr>
          <a:xfrm>
            <a:off x="5013820" y="3955356"/>
            <a:ext cx="6375539" cy="3766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N" altLang="en-US" sz="2400" dirty="0"/>
              <a:t>Box and Whisker with Bar Plot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A434C-A389-5804-6F9E-5C9E573F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690" y="1551599"/>
            <a:ext cx="6229670" cy="406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B1269-8880-46E7-4223-A48458D08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704"/>
          <a:stretch/>
        </p:blipFill>
        <p:spPr>
          <a:xfrm>
            <a:off x="5159690" y="5073620"/>
            <a:ext cx="6431419" cy="774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50CED7-557E-D44A-441B-1A2B4D331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07" y="4577405"/>
            <a:ext cx="6353460" cy="3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690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/>
          <a:lstStyle/>
          <a:p>
            <a:r>
              <a:rPr lang="en-US" dirty="0"/>
              <a:t>Need of Data Visualization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2183993"/>
            <a:ext cx="6340929" cy="3981994"/>
          </a:xfrm>
        </p:spPr>
        <p:txBody>
          <a:bodyPr/>
          <a:lstStyle/>
          <a:p>
            <a:r>
              <a:rPr lang="en-US" altLang="en-US" sz="2400" b="0" dirty="0"/>
              <a:t>Allows us to quickly interpret and adjust different variables.</a:t>
            </a:r>
          </a:p>
          <a:p>
            <a:pPr marL="0" lvl="1" indent="0">
              <a:buNone/>
            </a:pPr>
            <a:endParaRPr lang="en-US" altLang="en-US" dirty="0"/>
          </a:p>
          <a:p>
            <a:r>
              <a:rPr lang="en-US" altLang="en-US" dirty="0"/>
              <a:t>Commonly Tools Used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Matplotlib (2-D Graph and Plots)</a:t>
            </a:r>
          </a:p>
          <a:p>
            <a:pPr lvl="1"/>
            <a:r>
              <a:rPr lang="en-US" altLang="en-US" dirty="0"/>
              <a:t>Pandas </a:t>
            </a:r>
          </a:p>
          <a:p>
            <a:pPr lvl="1"/>
            <a:r>
              <a:rPr lang="en-US" dirty="0"/>
              <a:t>Seaborn</a:t>
            </a:r>
          </a:p>
          <a:p>
            <a:pPr lvl="1"/>
            <a:r>
              <a:rPr lang="en-US" dirty="0" err="1"/>
              <a:t>Plotly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5935"/>
            <a:ext cx="9334288" cy="184665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Pandas Data-frame</a:t>
            </a:r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pandas.crosstab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6A9FD9-630E-44B9-BED8-AFEA6C84A8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32562"/>
            <a:ext cx="10667999" cy="2251164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compute a simple factor for one or more tabs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compute frequency table of factor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compute Joint Probability (Likelihood of two independent events happening at same time)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compute marginal Probability (Probability of occurrence of single event)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compute conditional probability (Probability of event A, given event B already occurred)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E23B7-CDF9-24A0-B458-63A8074F9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77" y="2204828"/>
            <a:ext cx="8409837" cy="7386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CB768-02BD-32F3-64D0-2CBC8732C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077" y="3347882"/>
            <a:ext cx="7455283" cy="16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10591800" cy="64633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pandas.crosstab</a:t>
            </a: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C6A9FD9-630E-44B9-BED8-AFEA6C84A8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432562"/>
            <a:ext cx="10667999" cy="2251164"/>
          </a:xfrm>
        </p:spPr>
        <p:txBody>
          <a:bodyPr/>
          <a:lstStyle/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compute marginal Probability (Probability of occurrence of single event)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to compute conditional probability (Probability of event A, given event B already occurred)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5EC7AE-1050-E370-D4CE-60F32D4D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30" y="4600635"/>
            <a:ext cx="7209082" cy="1329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F1760E-5331-7B24-0275-AF84E64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42" t="1480" r="342" b="-1480"/>
          <a:stretch/>
        </p:blipFill>
        <p:spPr>
          <a:xfrm>
            <a:off x="1213832" y="2349471"/>
            <a:ext cx="7639443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10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9742" y="715961"/>
            <a:ext cx="6477000" cy="1189037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99743" y="1905000"/>
            <a:ext cx="6477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Defined as the strength of association between two variables.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589D2E-1D91-9AC3-B658-E6D95D2BE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742" y="2812457"/>
            <a:ext cx="6477001" cy="18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3125935"/>
            <a:ext cx="9334288" cy="184665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Analysis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348167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92798"/>
            <a:ext cx="10591800" cy="646332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Scatter Point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F52EDA-7F85-46DD-9A9E-95E0E3EC3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7932" y="1039130"/>
            <a:ext cx="10667999" cy="9274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of Points that  represents the value of obtained for two different variables plotted on the axes.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Conveys the numerical relationship and correlation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F3470-04A4-EB38-3930-D3C85E5A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2" y="3513891"/>
            <a:ext cx="7298310" cy="23049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437A6-8A0A-CAF7-9014-493FE5EC9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32" y="2310859"/>
            <a:ext cx="5219968" cy="11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79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3"/>
            <a:ext cx="5334000" cy="118903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Histogram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 of data using bars of different 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number into range and height of each bar is the frequency of each range.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frequency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FFD62A-34AC-22E8-750D-B30F99FB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62" y="1905000"/>
            <a:ext cx="5254886" cy="2753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ewish American Heritage Month_Win32_JC_SL_v3" id="{5A91364D-DD38-4994-BB9C-41D074FD197A}" vid="{8577DF34-D72C-48EB-902A-0A54C766E05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DF283A3-AA81-4663-8764-64F64C723FD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15C1F8C-D27A-4CE7-9DF4-4AFDB2880F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EE2DFF-920A-42C9-AEE0-3A0BF6AF46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Jewish American Heritage Month presentation</Template>
  <TotalTime>44</TotalTime>
  <Words>275</Words>
  <Application>Microsoft Office PowerPoint</Application>
  <PresentationFormat>Widescreen</PresentationFormat>
  <Paragraphs>59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Courier New</vt:lpstr>
      <vt:lpstr>Segoe UI</vt:lpstr>
      <vt:lpstr>Times New Roman</vt:lpstr>
      <vt:lpstr>Office Theme</vt:lpstr>
      <vt:lpstr>Data Analysis  Using Python</vt:lpstr>
      <vt:lpstr>Need of Data Visualization</vt:lpstr>
      <vt:lpstr>Data Analysis  Using  Pandas Data-frame</vt:lpstr>
      <vt:lpstr>pandas.crosstab()</vt:lpstr>
      <vt:lpstr>pandas.crosstab()</vt:lpstr>
      <vt:lpstr>Correlation</vt:lpstr>
      <vt:lpstr>Data Analysis  Using  Matplotlib</vt:lpstr>
      <vt:lpstr>Scatter Point</vt:lpstr>
      <vt:lpstr>Histogram</vt:lpstr>
      <vt:lpstr>Bar Plots</vt:lpstr>
      <vt:lpstr>Data Analysis  Using  Seaborn</vt:lpstr>
      <vt:lpstr>Different Plots</vt:lpstr>
      <vt:lpstr>Different Plots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 Using Python</dc:title>
  <dc:subject/>
  <dc:creator>Narendran K</dc:creator>
  <cp:keywords/>
  <dc:description/>
  <cp:lastModifiedBy>Narendran K</cp:lastModifiedBy>
  <cp:revision>4</cp:revision>
  <dcterms:created xsi:type="dcterms:W3CDTF">2022-09-17T02:44:51Z</dcterms:created>
  <dcterms:modified xsi:type="dcterms:W3CDTF">2022-09-17T03:29:37Z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